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4"/>
  </p:notesMasterIdLst>
  <p:sldIdLst>
    <p:sldId id="256" r:id="rId2"/>
    <p:sldId id="262" r:id="rId3"/>
    <p:sldId id="263" r:id="rId4"/>
    <p:sldId id="260" r:id="rId5"/>
    <p:sldId id="257" r:id="rId6"/>
    <p:sldId id="258" r:id="rId7"/>
    <p:sldId id="259" r:id="rId8"/>
    <p:sldId id="261" r:id="rId9"/>
    <p:sldId id="264" r:id="rId10"/>
    <p:sldId id="265" r:id="rId11"/>
    <p:sldId id="266" r:id="rId12"/>
    <p:sldId id="267" r:id="rId13"/>
  </p:sldIdLst>
  <p:sldSz cx="10160000" cy="5715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libri Light" panose="020F0302020204030204" pitchFamily="34" charset="0"/>
      <p:regular r:id="rId19"/>
      <p:italic r:id="rId20"/>
    </p:embeddedFont>
    <p:embeddedFont>
      <p:font typeface="Consolas" panose="020B0609020204030204" pitchFamily="49" charset="0"/>
      <p:regular r:id="rId21"/>
      <p:bold r:id="rId22"/>
      <p:italic r:id="rId23"/>
      <p:boldItalic r:id="rId24"/>
    </p:embeddedFont>
    <p:embeddedFont>
      <p:font typeface="DejaVu Sans" panose="020B0604020202020204" charset="0"/>
      <p:regular r:id="rId25"/>
      <p:bold r:id="rId26"/>
      <p:italic r:id="rId27"/>
      <p:boldItalic r:id="rId28"/>
    </p:embeddedFont>
    <p:embeddedFont>
      <p:font typeface="JetBrains Mono" panose="020B0509020102050004" pitchFamily="49" charset="0"/>
      <p:regular r:id="rId29"/>
      <p:bold r:id="rId30"/>
      <p:italic r:id="rId31"/>
      <p:boldItalic r:id="rId32"/>
    </p:embeddedFont>
    <p:embeddedFont>
      <p:font typeface="Lato" panose="020F0502020204030203" pitchFamily="34" charset="0"/>
      <p:regular r:id="rId33"/>
      <p:bold r:id="rId34"/>
      <p:italic r:id="rId35"/>
      <p:boldItalic r:id="rId36"/>
    </p:embeddedFont>
    <p:embeddedFont>
      <p:font typeface="Lato Hairline" panose="020B0604020202020204" charset="0"/>
      <p:regular r:id="rId37"/>
      <p:italic r:id="rId38"/>
    </p:embeddedFont>
    <p:embeddedFont>
      <p:font typeface="Lato Heavy" panose="020B0604020202020204" charset="0"/>
      <p:bold r:id="rId39"/>
      <p:boldItalic r:id="rId40"/>
    </p:embeddedFont>
    <p:embeddedFont>
      <p:font typeface="Lato Light" panose="020F0502020204030203" pitchFamily="34" charset="0"/>
      <p:regular r:id="rId41"/>
      <p:italic r:id="rId42"/>
    </p:embeddedFont>
    <p:embeddedFont>
      <p:font typeface="Lato Semibold" panose="020F0502020204030203" pitchFamily="34" charset="0"/>
      <p:bold r:id="rId43"/>
      <p:boldItalic r:id="rId44"/>
    </p:embeddedFont>
    <p:embeddedFont>
      <p:font typeface="Marcellus SC" panose="020B0604020202020204" charset="0"/>
      <p:regular r:id="rId45"/>
    </p:embeddedFont>
    <p:embeddedFont>
      <p:font typeface="Segoe UI" panose="020B0502040204020203" pitchFamily="34" charset="0"/>
      <p:regular r:id="rId46"/>
      <p:bold r:id="rId47"/>
      <p:italic r:id="rId48"/>
      <p:boldItalic r:id="rId49"/>
    </p:embeddedFont>
    <p:embeddedFont>
      <p:font typeface="Trebuchet MS" panose="020B0603020202020204" pitchFamily="34" charset="0"/>
      <p:regular r:id="rId50"/>
      <p:bold r:id="rId51"/>
      <p:italic r:id="rId52"/>
      <p:boldItalic r:id="rId5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7D8CDF-E8CE-4126-A90C-137CE1656243}">
          <p14:sldIdLst>
            <p14:sldId id="256"/>
          </p14:sldIdLst>
        </p14:section>
        <p14:section name="Introduction" id="{E185379F-EED8-47A4-92CD-21C0E60B4944}">
          <p14:sldIdLst>
            <p14:sldId id="262"/>
            <p14:sldId id="263"/>
            <p14:sldId id="260"/>
            <p14:sldId id="257"/>
            <p14:sldId id="258"/>
            <p14:sldId id="259"/>
            <p14:sldId id="261"/>
            <p14:sldId id="264"/>
            <p14:sldId id="265"/>
            <p14:sldId id="266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AE"/>
    <a:srgbClr val="F0CF5B"/>
    <a:srgbClr val="AB5DA5"/>
    <a:srgbClr val="2B2B2B"/>
    <a:srgbClr val="FFFF53"/>
    <a:srgbClr val="E4664F"/>
    <a:srgbClr val="FF4F4F"/>
    <a:srgbClr val="4C6FA3"/>
    <a:srgbClr val="0B2043"/>
    <a:srgbClr val="E27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33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984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47" Type="http://schemas.openxmlformats.org/officeDocument/2006/relationships/font" Target="fonts/font33.fntdata"/><Relationship Id="rId50" Type="http://schemas.openxmlformats.org/officeDocument/2006/relationships/font" Target="fonts/font36.fntdata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font" Target="fonts/font32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font" Target="fonts/font27.fntdata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font" Target="fonts/font31.fntdata"/><Relationship Id="rId53" Type="http://schemas.openxmlformats.org/officeDocument/2006/relationships/font" Target="fonts/font39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49" Type="http://schemas.openxmlformats.org/officeDocument/2006/relationships/font" Target="fonts/font35.fntdata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font" Target="fonts/font30.fntdata"/><Relationship Id="rId52" Type="http://schemas.openxmlformats.org/officeDocument/2006/relationships/font" Target="fonts/font3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font" Target="fonts/font29.fntdata"/><Relationship Id="rId48" Type="http://schemas.openxmlformats.org/officeDocument/2006/relationships/font" Target="fonts/font34.fntdata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font" Target="fonts/font37.fntdata"/><Relationship Id="rId3" Type="http://schemas.openxmlformats.org/officeDocument/2006/relationships/slide" Target="slides/slide2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D3DE5FAB-0716-4A89-8246-1839F53C7C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667" y="1862667"/>
            <a:ext cx="4682065" cy="1989667"/>
          </a:xfrm>
        </p:spPr>
        <p:txBody>
          <a:bodyPr anchor="b">
            <a:normAutofit/>
          </a:bodyPr>
          <a:lstStyle>
            <a:lvl1pPr marL="0" algn="ctr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b="1" kern="1200" dirty="0">
                <a:solidFill>
                  <a:srgbClr val="FFFF53"/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7FFEA-B714-46C8-8691-0F213746993A}"/>
              </a:ext>
            </a:extLst>
          </p:cNvPr>
          <p:cNvSpPr txBox="1"/>
          <p:nvPr userDrawn="1"/>
        </p:nvSpPr>
        <p:spPr>
          <a:xfrm>
            <a:off x="7450978" y="4009094"/>
            <a:ext cx="148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Luís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Oliveira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A0CE7B8-EF1A-483E-AD53-69D7E68944A8}"/>
              </a:ext>
            </a:extLst>
          </p:cNvPr>
          <p:cNvSpPr txBox="1">
            <a:spLocks/>
          </p:cNvSpPr>
          <p:nvPr userDrawn="1"/>
        </p:nvSpPr>
        <p:spPr>
          <a:xfrm>
            <a:off x="6690783" y="5384800"/>
            <a:ext cx="3009900" cy="232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Summer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A4FBBE-ABC4-47EB-ACF9-56632173728E}"/>
              </a:ext>
            </a:extLst>
          </p:cNvPr>
          <p:cNvSpPr txBox="1"/>
          <p:nvPr userDrawn="1"/>
        </p:nvSpPr>
        <p:spPr>
          <a:xfrm>
            <a:off x="6686550" y="2152782"/>
            <a:ext cx="3014134" cy="1079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 defTabSz="761970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67"/>
            </a:lvl2pPr>
            <a:lvl3pPr marL="761970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500"/>
            </a:lvl3pPr>
            <a:lvl4pPr marL="114295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4pPr>
            <a:lvl5pPr marL="152393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5pPr>
            <a:lvl6pPr marL="190492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6pPr>
            <a:lvl7pPr marL="228590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7pPr>
            <a:lvl8pPr marL="2666893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8pPr>
            <a:lvl9pPr marL="3047878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9pPr>
          </a:lstStyle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 0007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Computer Programming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9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6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30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40748941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2205588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0"/>
            <a:ext cx="9990667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495302"/>
            <a:ext cx="9990667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156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E727C23-BF5D-4F2B-B32D-EF48439146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kern="12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94EC74-BB7E-4DD1-8ED0-C2532C0D6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148402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B8A354-EF1E-4AA8-84BD-CED0B013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8200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2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5BCD8DB-43DD-40A0-B202-A7293BEFBD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976049"/>
            <a:ext cx="8763000" cy="2148151"/>
          </a:xfrm>
        </p:spPr>
        <p:txBody>
          <a:bodyPr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500" kern="1200" dirty="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155687"/>
            <a:ext cx="8763000" cy="1250156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800" kern="1200" smtClean="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CF8ACC2-DB1E-4D9F-9E27-81D23A7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</p:spTree>
    <p:extLst>
      <p:ext uri="{BB962C8B-B14F-4D97-AF65-F5344CB8AC3E}">
        <p14:creationId xmlns:p14="http://schemas.microsoft.com/office/powerpoint/2010/main" val="281181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93DEAFF-0805-4387-A81F-C5B1BE2102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2"/>
            <a:ext cx="684742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1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6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" y="304271"/>
            <a:ext cx="99568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521354"/>
            <a:ext cx="99568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6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 0007 – Summer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6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66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000"/>
              <a:t>Arrays</a:t>
            </a:r>
            <a:br>
              <a:rPr lang="en-GB" sz="4000"/>
            </a:b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CBD29C-41C8-4F92-AF93-90AEDE70CA38}"/>
              </a:ext>
            </a:extLst>
          </p:cNvPr>
          <p:cNvSpPr/>
          <p:nvPr/>
        </p:nvSpPr>
        <p:spPr>
          <a:xfrm>
            <a:off x="7745256" y="712266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#7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D7787-9965-459E-9A79-BE9A3EFDB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2D Arrays – Arrays of arrays?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0F9F85-E18E-459C-8D13-D90549DFB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 dirty="0"/>
              <a:t>CS 0007 – Summer 2020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EE16F5-94F7-42C9-AEEB-27FA0C123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What is?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C8ADC-18E7-4BA0-A272-33397F588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6A316BE-9430-4162-B0F7-598B0FE7D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574" y="1429556"/>
            <a:ext cx="8340745" cy="70788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[][] 2DArray = {{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5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6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7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8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9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11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12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 </a:t>
            </a:r>
            <a:r>
              <a:rPr lang="en-US" altLang="en-US" sz="2000" dirty="0">
                <a:solidFill>
                  <a:schemeClr val="accent1">
                    <a:lumMod val="75000"/>
                  </a:schemeClr>
                </a:solidFill>
                <a:latin typeface="JetBrains Mono" panose="020B0509020102050004" pitchFamily="49" charset="0"/>
              </a:rPr>
              <a:t>1DArray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 = </a:t>
            </a:r>
            <a:r>
              <a:rPr lang="en-US" altLang="en-US" sz="2000" dirty="0">
                <a:solidFill>
                  <a:schemeClr val="accent6">
                    <a:lumMod val="50000"/>
                  </a:schemeClr>
                </a:solidFill>
                <a:latin typeface="JetBrains Mono" panose="020B0509020102050004" pitchFamily="49" charset="0"/>
              </a:rPr>
              <a:t>2DArray[1]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5CF7FE8-D07D-416D-80ED-1B174CA4EC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571392"/>
              </p:ext>
            </p:extLst>
          </p:nvPr>
        </p:nvGraphicFramePr>
        <p:xfrm>
          <a:off x="2080895" y="2291670"/>
          <a:ext cx="6773330" cy="1483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54666">
                  <a:extLst>
                    <a:ext uri="{9D8B030D-6E8A-4147-A177-3AD203B41FA5}">
                      <a16:colId xmlns:a16="http://schemas.microsoft.com/office/drawing/2014/main" val="620932539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944846695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2163781076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1415415940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1533147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87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158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1</a:t>
                      </a:r>
                    </a:p>
                  </a:txBody>
                  <a:tcPr>
                    <a:solidFill>
                      <a:srgbClr val="F0CF5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>
                    <a:solidFill>
                      <a:srgbClr val="F0CF5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>
                    <a:solidFill>
                      <a:srgbClr val="F0CF5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>
                    <a:solidFill>
                      <a:srgbClr val="F0CF5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>
                    <a:solidFill>
                      <a:srgbClr val="F0CF5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836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683932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B2C262C1-1EA2-4D30-BAE1-2E2F42F78C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943631"/>
              </p:ext>
            </p:extLst>
          </p:nvPr>
        </p:nvGraphicFramePr>
        <p:xfrm>
          <a:off x="3435561" y="4282192"/>
          <a:ext cx="5418664" cy="7416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1354666">
                  <a:extLst>
                    <a:ext uri="{9D8B030D-6E8A-4147-A177-3AD203B41FA5}">
                      <a16:colId xmlns:a16="http://schemas.microsoft.com/office/drawing/2014/main" val="366806120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154411566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2675596599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140144185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Index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Index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Index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Index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55652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54427445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4F8AAF6D-54D4-4F43-848D-44DE13B667F0}"/>
              </a:ext>
            </a:extLst>
          </p:cNvPr>
          <p:cNvSpPr/>
          <p:nvPr/>
        </p:nvSpPr>
        <p:spPr>
          <a:xfrm>
            <a:off x="931221" y="4531267"/>
            <a:ext cx="1149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dirty="0">
                <a:solidFill>
                  <a:schemeClr val="accent1">
                    <a:lumMod val="75000"/>
                  </a:schemeClr>
                </a:solidFill>
                <a:latin typeface="JetBrains Mono" panose="020B0509020102050004" pitchFamily="49" charset="0"/>
              </a:rPr>
              <a:t>1DArray</a:t>
            </a:r>
            <a:endParaRPr lang="en-GB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6ECD4CB-700D-4ED5-996C-FB5AC0C27005}"/>
              </a:ext>
            </a:extLst>
          </p:cNvPr>
          <p:cNvSpPr/>
          <p:nvPr/>
        </p:nvSpPr>
        <p:spPr>
          <a:xfrm>
            <a:off x="931221" y="2893679"/>
            <a:ext cx="11496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dirty="0">
                <a:latin typeface="JetBrains Mono" panose="020B0509020102050004" pitchFamily="49" charset="0"/>
              </a:rPr>
              <a:t>2DArray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893262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76F0E2-6A08-4104-B0BF-4E818721C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3D???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B45972B-93CA-4798-B9A3-C167A5585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53E044-4708-4B0C-9A64-DD009126D7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Sure… y</a:t>
            </a:r>
          </a:p>
          <a:p>
            <a:pPr lvl="1"/>
            <a:r>
              <a:rPr lang="en-GB" dirty="0"/>
              <a:t>you can still visualize it as a table. The first dimension is now a slice!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9ADE9FB-4EDA-4013-8F10-C930E2CDD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7" name="Table 8">
            <a:extLst>
              <a:ext uri="{FF2B5EF4-FFF2-40B4-BE49-F238E27FC236}">
                <a16:creationId xmlns:a16="http://schemas.microsoft.com/office/drawing/2014/main" id="{5B94AE9C-1BAC-4324-9581-A2CDBC3B9D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5551309"/>
              </p:ext>
            </p:extLst>
          </p:nvPr>
        </p:nvGraphicFramePr>
        <p:xfrm>
          <a:off x="2524870" y="3073206"/>
          <a:ext cx="6773330" cy="1483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54666">
                  <a:extLst>
                    <a:ext uri="{9D8B030D-6E8A-4147-A177-3AD203B41FA5}">
                      <a16:colId xmlns:a16="http://schemas.microsoft.com/office/drawing/2014/main" val="620932539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944846695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2163781076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1415415940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1533147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Slice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87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158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36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683932"/>
                  </a:ext>
                </a:extLst>
              </a:tr>
            </a:tbl>
          </a:graphicData>
        </a:graphic>
      </p:graphicFrame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B48D25E6-28B9-454A-BD8E-C5E32D2245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0656347"/>
              </p:ext>
            </p:extLst>
          </p:nvPr>
        </p:nvGraphicFramePr>
        <p:xfrm>
          <a:off x="1822924" y="3396434"/>
          <a:ext cx="6773330" cy="1483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54666">
                  <a:extLst>
                    <a:ext uri="{9D8B030D-6E8A-4147-A177-3AD203B41FA5}">
                      <a16:colId xmlns:a16="http://schemas.microsoft.com/office/drawing/2014/main" val="620932539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944846695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2163781076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1415415940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1533147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Slice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87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158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36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68393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C8F6F464-9D99-458B-8C6D-CA8053E485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1998236"/>
              </p:ext>
            </p:extLst>
          </p:nvPr>
        </p:nvGraphicFramePr>
        <p:xfrm>
          <a:off x="1120978" y="3813599"/>
          <a:ext cx="6773330" cy="1483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54666">
                  <a:extLst>
                    <a:ext uri="{9D8B030D-6E8A-4147-A177-3AD203B41FA5}">
                      <a16:colId xmlns:a16="http://schemas.microsoft.com/office/drawing/2014/main" val="620932539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944846695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2163781076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1415415940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1533147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Slice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87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158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36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683932"/>
                  </a:ext>
                </a:extLst>
              </a:tr>
            </a:tbl>
          </a:graphicData>
        </a:graphic>
      </p:graphicFrame>
      <p:sp>
        <p:nvSpPr>
          <p:cNvPr id="11" name="Rectangle 2">
            <a:extLst>
              <a:ext uri="{FF2B5EF4-FFF2-40B4-BE49-F238E27FC236}">
                <a16:creationId xmlns:a16="http://schemas.microsoft.com/office/drawing/2014/main" id="{47821B1C-DD2F-4258-AE05-2D06E2002F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3442" y="1963748"/>
            <a:ext cx="9964957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[][][] 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DArray = {{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5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6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7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8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9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11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12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b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			   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13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14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15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16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17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18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19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21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22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23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24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			   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25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26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27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28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29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30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31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32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33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34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35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36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081937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3D13CF-1AFE-4822-8E92-8538207721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MORE????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A37E2D-15F2-4DBB-BC27-967BE95B9E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66897A-74FC-478F-BC85-719D78909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Tracking your expenses?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But it’s now hard to track!</a:t>
            </a:r>
          </a:p>
          <a:p>
            <a:pPr lvl="1"/>
            <a:r>
              <a:rPr lang="en-GB" dirty="0"/>
              <a:t>This is where the concept of arrays of arrays is useful!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8D5B83-F5B6-42C0-ACD8-7F7EA88C6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80192624-787E-4DBE-95A8-9DCF7B755D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964" y="1542072"/>
            <a:ext cx="9221321" cy="36933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solidFill>
                  <a:srgbClr val="CC7832"/>
                </a:solidFill>
                <a:latin typeface="JetBrains Mono" panose="020B0509020102050004" pitchFamily="49" charset="0"/>
              </a:rPr>
              <a:t>double</a:t>
            </a:r>
            <a:r>
              <a:rPr lang="en-US" altLang="en-US" dirty="0">
                <a:solidFill>
                  <a:srgbClr val="A9B7C6"/>
                </a:solidFill>
                <a:latin typeface="JetBrains Mono" panose="020B0509020102050004" pitchFamily="49" charset="0"/>
              </a:rPr>
              <a:t>[][][][] </a:t>
            </a:r>
            <a:r>
              <a:rPr lang="en-US" altLang="en-US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dailyFiveYearExpenses</a:t>
            </a:r>
            <a:r>
              <a:rPr lang="en-US" altLang="en-US" dirty="0">
                <a:solidFill>
                  <a:srgbClr val="A9B7C6"/>
                </a:solidFill>
                <a:latin typeface="JetBrains Mono" panose="020B0509020102050004" pitchFamily="49" charset="0"/>
              </a:rPr>
              <a:t> = </a:t>
            </a:r>
            <a:r>
              <a:rPr lang="en-US" altLang="en-US" dirty="0">
                <a:solidFill>
                  <a:srgbClr val="CC7832"/>
                </a:solidFill>
                <a:latin typeface="JetBrains Mono" panose="020B0509020102050004" pitchFamily="49" charset="0"/>
              </a:rPr>
              <a:t>new double</a:t>
            </a:r>
            <a:r>
              <a:rPr lang="en-US" altLang="en-US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dirty="0">
                <a:solidFill>
                  <a:srgbClr val="6897BB"/>
                </a:solidFill>
                <a:latin typeface="JetBrains Mono" panose="020B0509020102050004" pitchFamily="49" charset="0"/>
              </a:rPr>
              <a:t>5</a:t>
            </a:r>
            <a:r>
              <a:rPr lang="en-US" altLang="en-US" dirty="0">
                <a:solidFill>
                  <a:srgbClr val="A9B7C6"/>
                </a:solidFill>
                <a:latin typeface="JetBrains Mono" panose="020B0509020102050004" pitchFamily="49" charset="0"/>
              </a:rPr>
              <a:t>][</a:t>
            </a:r>
            <a:r>
              <a:rPr lang="en-US" altLang="en-US" dirty="0">
                <a:solidFill>
                  <a:srgbClr val="6897BB"/>
                </a:solidFill>
                <a:latin typeface="JetBrains Mono" panose="020B0509020102050004" pitchFamily="49" charset="0"/>
              </a:rPr>
              <a:t>12</a:t>
            </a:r>
            <a:r>
              <a:rPr lang="en-US" altLang="en-US" dirty="0">
                <a:solidFill>
                  <a:srgbClr val="A9B7C6"/>
                </a:solidFill>
                <a:latin typeface="JetBrains Mono" panose="020B0509020102050004" pitchFamily="49" charset="0"/>
              </a:rPr>
              <a:t>][</a:t>
            </a:r>
            <a:r>
              <a:rPr lang="en-US" altLang="en-US" dirty="0">
                <a:solidFill>
                  <a:srgbClr val="6897BB"/>
                </a:solidFill>
                <a:latin typeface="JetBrains Mono" panose="020B0509020102050004" pitchFamily="49" charset="0"/>
              </a:rPr>
              <a:t>31</a:t>
            </a:r>
            <a:r>
              <a:rPr lang="en-US" altLang="en-US" dirty="0">
                <a:solidFill>
                  <a:srgbClr val="A9B7C6"/>
                </a:solidFill>
                <a:latin typeface="JetBrains Mono" panose="020B0509020102050004" pitchFamily="49" charset="0"/>
              </a:rPr>
              <a:t>][</a:t>
            </a:r>
            <a:r>
              <a:rPr lang="en-US" altLang="en-US" dirty="0">
                <a:solidFill>
                  <a:srgbClr val="6897BB"/>
                </a:solidFill>
                <a:latin typeface="JetBrains Mono" panose="020B0509020102050004" pitchFamily="49" charset="0"/>
              </a:rPr>
              <a:t>100</a:t>
            </a:r>
            <a:r>
              <a:rPr lang="en-US" altLang="en-US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r>
              <a:rPr lang="en-US" altLang="en-US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b="1" dirty="0">
              <a:solidFill>
                <a:srgbClr val="CC7832"/>
              </a:solidFill>
              <a:latin typeface="JetBrains Mono" panose="020B0509020102050004" pitchFamily="49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CFC082EA-1281-4806-9FA6-590DF8BD28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6964" y="3073268"/>
            <a:ext cx="9221321" cy="1477328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double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[][][][]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dailyFiveYearExpenses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new double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double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[][][] y2016 =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dailyFiveYearExpenses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double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[][] dec2016 = y2016[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12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-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//&lt;- :)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double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 christmas2016 = dec2016[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25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-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double </a:t>
            </a:r>
            <a:r>
              <a:rPr kumimoji="0" lang="en-US" altLang="en-US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firstGift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christmas2016[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</a:t>
            </a: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34052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E4BD-60B4-40F9-B70C-97C7595A2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131E84-BBCD-4DAD-8876-73A8D3CB2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64C6EA-C1E5-47EA-BDD8-106B36BA0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Arrays are collections of values OF THE SAME TYPE</a:t>
            </a:r>
          </a:p>
          <a:p>
            <a:pPr lvl="1"/>
            <a:r>
              <a:rPr lang="en-GB" dirty="0"/>
              <a:t>They are stored consecutively in memory</a:t>
            </a:r>
          </a:p>
          <a:p>
            <a:endParaRPr lang="en-GB" dirty="0"/>
          </a:p>
          <a:p>
            <a:r>
              <a:rPr lang="en-GB" dirty="0"/>
              <a:t>To declare an array of </a:t>
            </a:r>
            <a:r>
              <a:rPr lang="en-US" altLang="en-US" sz="2400" dirty="0">
                <a:solidFill>
                  <a:srgbClr val="CC7832"/>
                </a:solidFill>
                <a:latin typeface="JetBrains Mono" panose="020B0509020102050004" pitchFamily="49" charset="0"/>
              </a:rPr>
              <a:t>int</a:t>
            </a:r>
            <a:r>
              <a:rPr lang="en-GB" dirty="0"/>
              <a:t>s you need to use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C01F6E-2ECF-4CE9-B7BA-4CE6852D8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FE3923F-1609-4283-8F57-15568E445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425819"/>
              </p:ext>
            </p:extLst>
          </p:nvPr>
        </p:nvGraphicFramePr>
        <p:xfrm>
          <a:off x="8505952" y="726255"/>
          <a:ext cx="1371600" cy="4450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656088EA-8EB2-4B19-90F6-8E605853FA17}"/>
              </a:ext>
            </a:extLst>
          </p:cNvPr>
          <p:cNvSpPr/>
          <p:nvPr/>
        </p:nvSpPr>
        <p:spPr>
          <a:xfrm>
            <a:off x="7355840" y="1555327"/>
            <a:ext cx="1051560" cy="837354"/>
          </a:xfrm>
          <a:prstGeom prst="borderCallout2">
            <a:avLst>
              <a:gd name="adj1" fmla="val 640"/>
              <a:gd name="adj2" fmla="val 100223"/>
              <a:gd name="adj3" fmla="val -11171"/>
              <a:gd name="adj4" fmla="val 113280"/>
              <a:gd name="adj5" fmla="val -18660"/>
              <a:gd name="adj6" fmla="val 120919"/>
            </a:avLst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Random starting number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8B042A4-32E7-4E31-9D61-5260ABC336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5933" y="2673158"/>
            <a:ext cx="4801314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theArray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9" name="Callout: Bent Line 8">
            <a:extLst>
              <a:ext uri="{FF2B5EF4-FFF2-40B4-BE49-F238E27FC236}">
                <a16:creationId xmlns:a16="http://schemas.microsoft.com/office/drawing/2014/main" id="{BF83166A-5EB5-4EB6-B0D9-28E753EF1A45}"/>
              </a:ext>
            </a:extLst>
          </p:cNvPr>
          <p:cNvSpPr/>
          <p:nvPr/>
        </p:nvSpPr>
        <p:spPr>
          <a:xfrm>
            <a:off x="716280" y="3250553"/>
            <a:ext cx="2436704" cy="1274233"/>
          </a:xfrm>
          <a:prstGeom prst="borderCallout2">
            <a:avLst>
              <a:gd name="adj1" fmla="val 640"/>
              <a:gd name="adj2" fmla="val 64019"/>
              <a:gd name="adj3" fmla="val -11136"/>
              <a:gd name="adj4" fmla="val 68796"/>
              <a:gd name="adj5" fmla="val -20376"/>
              <a:gd name="adj6" fmla="val 70531"/>
            </a:avLst>
          </a:prstGeom>
          <a:ln w="28575"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theArray</a:t>
            </a:r>
            <a:r>
              <a:rPr lang="en-GB" dirty="0"/>
              <a:t> variable</a:t>
            </a:r>
            <a:r>
              <a:rPr lang="en-GB" dirty="0">
                <a:sym typeface="Wingdings" panose="05000000000000000000" pitchFamily="2" charset="2"/>
              </a:rPr>
              <a:t> contains the memory address of the start of the array</a:t>
            </a:r>
            <a:endParaRPr lang="en-GB" dirty="0"/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CC732D87-305E-40DB-834F-6E03E2218395}"/>
              </a:ext>
            </a:extLst>
          </p:cNvPr>
          <p:cNvSpPr/>
          <p:nvPr/>
        </p:nvSpPr>
        <p:spPr>
          <a:xfrm>
            <a:off x="4699000" y="3250553"/>
            <a:ext cx="3220720" cy="1274233"/>
          </a:xfrm>
          <a:prstGeom prst="borderCallout2">
            <a:avLst>
              <a:gd name="adj1" fmla="val -955"/>
              <a:gd name="adj2" fmla="val 15207"/>
              <a:gd name="adj3" fmla="val -7185"/>
              <a:gd name="adj4" fmla="val -915"/>
              <a:gd name="adj5" fmla="val -21450"/>
              <a:gd name="adj6" fmla="val -20564"/>
            </a:avLst>
          </a:prstGeom>
          <a:ln w="28575"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ym typeface="Wingdings" panose="05000000000000000000" pitchFamily="2" charset="2"/>
              </a:rPr>
              <a:t>(1) allocates space in memory to store 10 </a:t>
            </a:r>
            <a:r>
              <a:rPr lang="en-GB" dirty="0" err="1">
                <a:sym typeface="Wingdings" panose="05000000000000000000" pitchFamily="2" charset="2"/>
              </a:rPr>
              <a:t>ints</a:t>
            </a:r>
            <a:endParaRPr lang="en-GB" dirty="0">
              <a:sym typeface="Wingdings" panose="05000000000000000000" pitchFamily="2" charset="2"/>
            </a:endParaRPr>
          </a:p>
          <a:p>
            <a:pPr algn="ctr"/>
            <a:r>
              <a:rPr lang="en-GB" dirty="0">
                <a:sym typeface="Wingdings" panose="05000000000000000000" pitchFamily="2" charset="2"/>
              </a:rPr>
              <a:t>(2) Returns the memory address to that space in memory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B27E04-9F42-4BE4-9004-570D5041B8D0}"/>
              </a:ext>
            </a:extLst>
          </p:cNvPr>
          <p:cNvSpPr/>
          <p:nvPr/>
        </p:nvSpPr>
        <p:spPr>
          <a:xfrm>
            <a:off x="2477348" y="4394200"/>
            <a:ext cx="2743200" cy="10260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Because the variable holds a memory address, we say it holds a </a:t>
            </a:r>
            <a:r>
              <a:rPr lang="en-GB" b="1" dirty="0"/>
              <a:t>reference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817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FCB18-FEB9-46C6-9460-45D7A0BEB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variable name points to memory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2E2DE5-4104-46D0-B0F0-9576BCAAE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B921F4-9A42-4686-8310-31FC80F0D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7" name="Content Placeholder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C5117C-039B-495D-ADD7-EB9FB73CC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868" y="567531"/>
            <a:ext cx="2153446" cy="1538176"/>
          </a:xfr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839EEE0-27D2-414E-B151-02466031A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7355807"/>
              </p:ext>
            </p:extLst>
          </p:nvPr>
        </p:nvGraphicFramePr>
        <p:xfrm>
          <a:off x="8505952" y="726255"/>
          <a:ext cx="1371600" cy="4450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1CF2CFB3-921D-4E40-A95D-0D15CB1C93EC}"/>
              </a:ext>
            </a:extLst>
          </p:cNvPr>
          <p:cNvSpPr txBox="1">
            <a:spLocks/>
          </p:cNvSpPr>
          <p:nvPr/>
        </p:nvSpPr>
        <p:spPr>
          <a:xfrm>
            <a:off x="245533" y="999067"/>
            <a:ext cx="9668936" cy="4148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To access </a:t>
            </a:r>
            <a:r>
              <a:rPr lang="en-GB" dirty="0">
                <a:solidFill>
                  <a:srgbClr val="AB5DA5"/>
                </a:solidFill>
              </a:rPr>
              <a:t>the value</a:t>
            </a:r>
            <a:r>
              <a:rPr lang="en-GB" dirty="0"/>
              <a:t> stored in memory</a:t>
            </a:r>
          </a:p>
          <a:p>
            <a:pPr lvl="1"/>
            <a:r>
              <a:rPr lang="en-GB" dirty="0"/>
              <a:t>We need to index the array</a:t>
            </a:r>
          </a:p>
          <a:p>
            <a:pPr lvl="1"/>
            <a:r>
              <a:rPr lang="en-GB" dirty="0"/>
              <a:t>De</a:t>
            </a:r>
            <a:r>
              <a:rPr lang="en-GB" dirty="0">
                <a:solidFill>
                  <a:srgbClr val="AB5DA5"/>
                </a:solidFill>
              </a:rPr>
              <a:t>reference</a:t>
            </a:r>
            <a:r>
              <a:rPr lang="en-GB" dirty="0"/>
              <a:t> the element address</a:t>
            </a:r>
          </a:p>
          <a:p>
            <a:endParaRPr lang="en-GB" dirty="0"/>
          </a:p>
          <a:p>
            <a:r>
              <a:rPr lang="en-GB" dirty="0"/>
              <a:t>This is done with the          operator</a:t>
            </a:r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701D5A14-E5D5-4DF8-8D22-DD19228D02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3" y="1164398"/>
            <a:ext cx="4185761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 </a:t>
            </a:r>
            <a:r>
              <a:rPr lang="en-US" altLang="en-US" sz="2000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haHa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875173EB-0E74-4521-9237-F81FA1A1C7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4333" y="3368142"/>
            <a:ext cx="492443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270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48E59-7062-46FA-997B-05E54827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 to elements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917FFD-85A0-4D71-9ED6-7F1566B4D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D9537-5BE1-42E4-8EDA-8509797E8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Accessing arrays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Changing values of the array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Index 10 will stop the program with an error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F5662-6574-4317-A984-39FAC57B7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96C8792-09B8-4057-BBDE-99023FD37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163481"/>
              </p:ext>
            </p:extLst>
          </p:nvPr>
        </p:nvGraphicFramePr>
        <p:xfrm>
          <a:off x="8505952" y="726255"/>
          <a:ext cx="1371600" cy="4450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0" name="Rectangle 1">
            <a:extLst>
              <a:ext uri="{FF2B5EF4-FFF2-40B4-BE49-F238E27FC236}">
                <a16:creationId xmlns:a16="http://schemas.microsoft.com/office/drawing/2014/main" id="{ADDC0F9B-40B7-4370-83D6-7F8D9C39F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1558245"/>
            <a:ext cx="4647426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.println(array[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AFBB634-4FA4-4283-B5A4-AC650CAF4F80}"/>
              </a:ext>
            </a:extLst>
          </p:cNvPr>
          <p:cNvSpPr/>
          <p:nvPr/>
        </p:nvSpPr>
        <p:spPr>
          <a:xfrm>
            <a:off x="5906683" y="1590660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8E67CA5A-31F3-44D5-909A-35EF5388AC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4420" y="1560180"/>
            <a:ext cx="338554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0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45A06DA6-0025-4199-AD2C-822035159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2107845"/>
            <a:ext cx="4647426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6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E3186EF0-AB86-4237-BF96-6FB279C88396}"/>
              </a:ext>
            </a:extLst>
          </p:cNvPr>
          <p:cNvSpPr/>
          <p:nvPr/>
        </p:nvSpPr>
        <p:spPr>
          <a:xfrm>
            <a:off x="5906683" y="2140260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BBC7EEC9-DFB1-4896-ABCB-F911FEC91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4420" y="2109780"/>
            <a:ext cx="492443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34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6BC969BE-5E0A-4A53-994E-C1635977B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2657445"/>
            <a:ext cx="4647426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8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A68BB35D-694E-4195-83B1-132BF4BCB1ED}"/>
              </a:ext>
            </a:extLst>
          </p:cNvPr>
          <p:cNvSpPr/>
          <p:nvPr/>
        </p:nvSpPr>
        <p:spPr>
          <a:xfrm>
            <a:off x="5906683" y="2689860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64230BD-6BA2-407B-9BA3-925694157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4420" y="2659380"/>
            <a:ext cx="492443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78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EE06B17E-FDE6-4064-8017-992D7C4DEC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3616733"/>
            <a:ext cx="2339102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array[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 =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6C3E632E-1167-415A-9570-332B57979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8200" y="1073588"/>
            <a:ext cx="492443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12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4297E74-9245-4776-9391-3CD3D1E3311C}"/>
              </a:ext>
            </a:extLst>
          </p:cNvPr>
          <p:cNvCxnSpPr>
            <a:stCxn id="19" idx="3"/>
            <a:endCxn id="21" idx="1"/>
          </p:cNvCxnSpPr>
          <p:nvPr/>
        </p:nvCxnSpPr>
        <p:spPr>
          <a:xfrm flipV="1">
            <a:off x="3507502" y="1273643"/>
            <a:ext cx="5790698" cy="2543145"/>
          </a:xfrm>
          <a:prstGeom prst="curvedConnector3">
            <a:avLst>
              <a:gd name="adj1" fmla="val 74739"/>
            </a:avLst>
          </a:prstGeom>
          <a:ln w="57150">
            <a:solidFill>
              <a:srgbClr val="2B2B2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">
            <a:extLst>
              <a:ext uri="{FF2B5EF4-FFF2-40B4-BE49-F238E27FC236}">
                <a16:creationId xmlns:a16="http://schemas.microsoft.com/office/drawing/2014/main" id="{BF210694-CA22-4E03-B8D3-764CF4A8F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4776225"/>
            <a:ext cx="249299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array[1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 =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&quot;Not Allowed&quot; Symbol 26">
            <a:extLst>
              <a:ext uri="{FF2B5EF4-FFF2-40B4-BE49-F238E27FC236}">
                <a16:creationId xmlns:a16="http://schemas.microsoft.com/office/drawing/2014/main" id="{D65B942A-A322-45FA-BA8C-38FF12F0F8D8}"/>
              </a:ext>
            </a:extLst>
          </p:cNvPr>
          <p:cNvSpPr/>
          <p:nvPr/>
        </p:nvSpPr>
        <p:spPr>
          <a:xfrm>
            <a:off x="3739065" y="4821105"/>
            <a:ext cx="355230" cy="355230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8" name="&quot;Not Allowed&quot; Symbol 27">
            <a:extLst>
              <a:ext uri="{FF2B5EF4-FFF2-40B4-BE49-F238E27FC236}">
                <a16:creationId xmlns:a16="http://schemas.microsoft.com/office/drawing/2014/main" id="{0CE4276C-93D9-4014-907E-CBD19C98C00B}"/>
              </a:ext>
            </a:extLst>
          </p:cNvPr>
          <p:cNvSpPr/>
          <p:nvPr/>
        </p:nvSpPr>
        <p:spPr>
          <a:xfrm rot="5400000">
            <a:off x="3739065" y="4821105"/>
            <a:ext cx="355230" cy="355230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949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72C0B-872F-43AF-A454-2D27F2120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length of the array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3686F3-433C-4014-A46A-5A5CB4DC3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9F4D6D-6E04-4C90-96DE-0EAC273D6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B55E61-6EFE-4DBF-AF72-916CC637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can ask the array how big it is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This one has space in memory to hold 10 </a:t>
            </a:r>
            <a:r>
              <a:rPr lang="en-US" altLang="en-US" dirty="0">
                <a:solidFill>
                  <a:srgbClr val="CC7832"/>
                </a:solidFill>
                <a:latin typeface="JetBrains Mono" panose="020B0509020102050004" pitchFamily="49" charset="0"/>
              </a:rPr>
              <a:t>int</a:t>
            </a:r>
            <a:r>
              <a:rPr lang="en-GB" dirty="0"/>
              <a:t>s</a:t>
            </a:r>
          </a:p>
          <a:p>
            <a:pPr lvl="1"/>
            <a:r>
              <a:rPr lang="en-GB" dirty="0"/>
              <a:t>This space cannot be changed</a:t>
            </a:r>
          </a:p>
          <a:p>
            <a:pPr lvl="1"/>
            <a:endParaRPr lang="en-GB" dirty="0"/>
          </a:p>
          <a:p>
            <a:r>
              <a:rPr lang="en-GB" dirty="0"/>
              <a:t>Indices start at ZERO!</a:t>
            </a:r>
          </a:p>
          <a:p>
            <a:r>
              <a:rPr lang="en-GB" dirty="0"/>
              <a:t>So… The last index is not 10! </a:t>
            </a:r>
            <a:r>
              <a:rPr lang="en-GB" b="1" dirty="0">
                <a:solidFill>
                  <a:srgbClr val="AB5DA5"/>
                </a:solidFill>
              </a:rPr>
              <a:t>It’s 9</a:t>
            </a:r>
            <a:r>
              <a:rPr lang="en-GB" dirty="0"/>
              <a:t>.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0DCFCA2-D5E2-46EE-A9BA-4CD84D4976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164727"/>
              </p:ext>
            </p:extLst>
          </p:nvPr>
        </p:nvGraphicFramePr>
        <p:xfrm>
          <a:off x="8505952" y="726255"/>
          <a:ext cx="1371600" cy="4450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2" name="Rectangle 1">
            <a:extLst>
              <a:ext uri="{FF2B5EF4-FFF2-40B4-BE49-F238E27FC236}">
                <a16:creationId xmlns:a16="http://schemas.microsoft.com/office/drawing/2014/main" id="{F0DAE7A7-C6F2-4932-B651-B1B9FC86CB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0180" y="4437800"/>
            <a:ext cx="1415772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9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068487F-0C21-4308-9D81-DEF9AB11C1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0180" y="1064680"/>
            <a:ext cx="1415772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BC473947-2910-43D0-A2F5-6CB41FF221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0180" y="3293835"/>
            <a:ext cx="1415772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6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1E1FD5F4-8BD6-4E5C-A01A-41ED86794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680" y="1530403"/>
            <a:ext cx="7350759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theArray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"The array has space for "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          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+ </a:t>
            </a:r>
            <a:r>
              <a:rPr lang="en-US" altLang="en-US" sz="2000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theArray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length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+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ints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."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04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8A59F-9473-48A9-87B5-43E4D74A2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Arrays and helpers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29FB39-A73B-47B6-A839-EEF147365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49C197-1ECE-444D-A825-E95B3A396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Good practice to create a constant, we don’t like magic numbers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You can initialize the array on declaration!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If you don’t… keep an extra variable with the number of elements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Remember the size is fixed, but the number of valid elements may change</a:t>
            </a: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4126A9-6640-4D0F-96A8-A0F078350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908422A-5612-47A1-A6D2-8C8BD2DF2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3160" y="1487400"/>
            <a:ext cx="5878532" cy="70788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final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SIZE_OF_ARRAY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array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[SIZE_OF_ARRAY]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4800" dirty="0"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975FF7C-4C8B-4087-8448-71F2F37F5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3160" y="2756175"/>
            <a:ext cx="8340745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array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 = {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123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48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78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244C0E2E-DB81-444E-A806-640409FDE6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3160" y="4529607"/>
            <a:ext cx="5878532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numberOfElements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 =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0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final int </a:t>
            </a: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SIZE_OF_ARRAY 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=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[SIZE_OF_ARRAY]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431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017CD-DC5B-4B39-828E-C1604F0BF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Keeping track of filled portion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FA50EF-385F-49F6-83E6-B2BE680BE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F10B7-81D2-4989-873B-74098513A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variable is useful for and after filling the array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A261C1-0DBD-4037-B25D-9C9AC143D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E27F4A7B-D785-4200-B1E3-4F78CE7F1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560" y="1545834"/>
            <a:ext cx="6340197" cy="317009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numberOfElements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final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SIZE_OF_ARRAY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array[]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new 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[SIZE_OF_ARRAY]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userInput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getUserInput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while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userInput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&gt;=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array[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numberOfElements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userInput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numberOfElements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++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userInput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 = </a:t>
            </a:r>
            <a:r>
              <a:rPr lang="en-US" altLang="en-US" sz="2000" i="1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getUserInput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()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924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58EE6-379D-4FEB-9E11-A7ABAD532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Passing arrays to 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512FF-6D77-4C5F-AE7F-91F55A315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92C23-549C-4B07-BE77-02BE6F340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Functions behave different with arrays</a:t>
            </a:r>
          </a:p>
          <a:p>
            <a:pPr lvl="1"/>
            <a:r>
              <a:rPr lang="en-GB" dirty="0"/>
              <a:t>They are complex data types (yikes!)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407D5-F0E4-4E7E-9D8B-69BA5D735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F3A115C-92D8-49C0-9102-F2320E8E6E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148" y="2098209"/>
            <a:ext cx="9110186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changeElement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 array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int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index) 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array[index]++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9B3E23A-456F-46DF-B1EB-236A96495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148" y="3468951"/>
            <a:ext cx="4647426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 array = {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5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changeElement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D019646-7971-4AA2-A8D0-FE418DACCA04}"/>
              </a:ext>
            </a:extLst>
          </p:cNvPr>
          <p:cNvSpPr/>
          <p:nvPr/>
        </p:nvSpPr>
        <p:spPr>
          <a:xfrm>
            <a:off x="5175749" y="3762975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C2019423-BBB4-452B-98FC-708CF01656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3486" y="3732495"/>
            <a:ext cx="338554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5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F722670-B0ED-4878-8238-80C5F21BD2EC}"/>
              </a:ext>
            </a:extLst>
          </p:cNvPr>
          <p:cNvSpPr/>
          <p:nvPr/>
        </p:nvSpPr>
        <p:spPr>
          <a:xfrm>
            <a:off x="5175749" y="4422807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FA75CD24-6E24-4A1B-B377-DD8D770EE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3486" y="4392327"/>
            <a:ext cx="338554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6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B28474-3B09-4B0C-985C-8A9EBF9E7FE7}"/>
              </a:ext>
            </a:extLst>
          </p:cNvPr>
          <p:cNvSpPr/>
          <p:nvPr/>
        </p:nvSpPr>
        <p:spPr>
          <a:xfrm>
            <a:off x="6751320" y="3172341"/>
            <a:ext cx="2585720" cy="127673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Instead of making a copy of the array, Java will give the function the array’s address in memory!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CE86A2-E048-4733-99D3-CCEF056939C4}"/>
              </a:ext>
            </a:extLst>
          </p:cNvPr>
          <p:cNvSpPr/>
          <p:nvPr/>
        </p:nvSpPr>
        <p:spPr>
          <a:xfrm>
            <a:off x="6751320" y="4562629"/>
            <a:ext cx="2585720" cy="93438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So changes to the array inside a function will be visible by the caller</a:t>
            </a:r>
          </a:p>
        </p:txBody>
      </p:sp>
    </p:spTree>
    <p:extLst>
      <p:ext uri="{BB962C8B-B14F-4D97-AF65-F5344CB8AC3E}">
        <p14:creationId xmlns:p14="http://schemas.microsoft.com/office/powerpoint/2010/main" val="35125974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D7787-9965-459E-9A79-BE9A3EFDB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2D Arrays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0F9F85-E18E-459C-8D13-D90549DFB4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EE16F5-94F7-42C9-AEEB-27FA0C1235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Representing tables</a:t>
            </a:r>
          </a:p>
          <a:p>
            <a:r>
              <a:rPr lang="en-GB" dirty="0"/>
              <a:t>Matrices? (Do you know about them?)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EC8ADC-18E7-4BA0-A272-33397F588F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F6A316BE-9430-4162-B0F7-598B0FE7D7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2574" y="1997433"/>
            <a:ext cx="8494633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[][] 2DArray = {{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5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6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7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8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{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9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11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12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array[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 =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 * array[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array[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15CF7FE8-D07D-416D-80ED-1B174CA4EC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1061495"/>
              </p:ext>
            </p:extLst>
          </p:nvPr>
        </p:nvGraphicFramePr>
        <p:xfrm>
          <a:off x="1693335" y="3577558"/>
          <a:ext cx="6773330" cy="148336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354666">
                  <a:extLst>
                    <a:ext uri="{9D8B030D-6E8A-4147-A177-3AD203B41FA5}">
                      <a16:colId xmlns:a16="http://schemas.microsoft.com/office/drawing/2014/main" val="620932539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944846695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2163781076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1415415940"/>
                    </a:ext>
                  </a:extLst>
                </a:gridCol>
                <a:gridCol w="1354666">
                  <a:extLst>
                    <a:ext uri="{9D8B030D-6E8A-4147-A177-3AD203B41FA5}">
                      <a16:colId xmlns:a16="http://schemas.microsoft.com/office/drawing/2014/main" val="31533147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Col 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38769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2 </a:t>
                      </a:r>
                      <a:r>
                        <a:rPr lang="en-GB" dirty="0">
                          <a:sym typeface="Wingdings" panose="05000000000000000000" pitchFamily="2" charset="2"/>
                        </a:rPr>
                        <a:t>4</a:t>
                      </a:r>
                      <a:endParaRPr lang="en-GB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63158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83601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Row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683932"/>
                  </a:ext>
                </a:extLst>
              </a:tr>
            </a:tbl>
          </a:graphicData>
        </a:graphic>
      </p:graphicFrame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8E09C51-2A3E-44C4-8F8D-B610666FFD2B}"/>
              </a:ext>
            </a:extLst>
          </p:cNvPr>
          <p:cNvCxnSpPr/>
          <p:nvPr/>
        </p:nvCxnSpPr>
        <p:spPr>
          <a:xfrm>
            <a:off x="1247460" y="2936980"/>
            <a:ext cx="3282151" cy="1186903"/>
          </a:xfrm>
          <a:prstGeom prst="straightConnector1">
            <a:avLst/>
          </a:prstGeom>
          <a:ln w="57150"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8143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 00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CA5DC"/>
      </a:accent1>
      <a:accent2>
        <a:srgbClr val="F0CF5B"/>
      </a:accent2>
      <a:accent3>
        <a:srgbClr val="E4664F"/>
      </a:accent3>
      <a:accent4>
        <a:srgbClr val="811717"/>
      </a:accent4>
      <a:accent5>
        <a:srgbClr val="0000AE"/>
      </a:accent5>
      <a:accent6>
        <a:srgbClr val="FFFF53"/>
      </a:accent6>
      <a:hlink>
        <a:srgbClr val="48A1FA"/>
      </a:hlink>
      <a:folHlink>
        <a:srgbClr val="C00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14791</TotalTime>
  <Words>1172</Words>
  <Application>Microsoft Office PowerPoint</Application>
  <PresentationFormat>Custom</PresentationFormat>
  <Paragraphs>331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8" baseType="lpstr">
      <vt:lpstr>Arial</vt:lpstr>
      <vt:lpstr>Calibri Light</vt:lpstr>
      <vt:lpstr>Lato Hairline</vt:lpstr>
      <vt:lpstr>Segoe UI</vt:lpstr>
      <vt:lpstr>Lato Heavy</vt:lpstr>
      <vt:lpstr>JetBrains Mono</vt:lpstr>
      <vt:lpstr>Lato Semibold</vt:lpstr>
      <vt:lpstr>DejaVu Sans</vt:lpstr>
      <vt:lpstr>Lato Light</vt:lpstr>
      <vt:lpstr>Marcellus SC</vt:lpstr>
      <vt:lpstr>Consolas</vt:lpstr>
      <vt:lpstr>Lato</vt:lpstr>
      <vt:lpstr>Wingdings</vt:lpstr>
      <vt:lpstr>Calibri</vt:lpstr>
      <vt:lpstr>Trebuchet MS</vt:lpstr>
      <vt:lpstr>Office Theme</vt:lpstr>
      <vt:lpstr>Arrays </vt:lpstr>
      <vt:lpstr>Arrays</vt:lpstr>
      <vt:lpstr>The variable name points to memory</vt:lpstr>
      <vt:lpstr>Access to elements</vt:lpstr>
      <vt:lpstr>The length of the array</vt:lpstr>
      <vt:lpstr>Arrays and helpers</vt:lpstr>
      <vt:lpstr>Keeping track of filled portion</vt:lpstr>
      <vt:lpstr>Passing arrays to functions</vt:lpstr>
      <vt:lpstr>2D Arrays</vt:lpstr>
      <vt:lpstr>2D Arrays – Arrays of arrays?</vt:lpstr>
      <vt:lpstr>3D???</vt:lpstr>
      <vt:lpstr>MORE????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Luis Oliveira</cp:lastModifiedBy>
  <cp:revision>345</cp:revision>
  <dcterms:created xsi:type="dcterms:W3CDTF">2020-01-05T03:35:10Z</dcterms:created>
  <dcterms:modified xsi:type="dcterms:W3CDTF">2020-07-08T16:36:25Z</dcterms:modified>
</cp:coreProperties>
</file>

<file path=docProps/thumbnail.jpeg>
</file>